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8288000" cy="10287000"/>
  <p:notesSz cx="6858000" cy="9144000"/>
  <p:embeddedFontLst>
    <p:embeddedFont>
      <p:font typeface="Arimo" panose="020B0604020202020204" charset="0"/>
      <p:regular r:id="rId17"/>
    </p:embeddedFon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Decalotype Black" panose="020B0604020202020204" charset="-94"/>
      <p:regular r:id="rId22"/>
    </p:embeddedFont>
    <p:embeddedFont>
      <p:font typeface="Garbata Black" panose="020B0604020202020204" charset="0"/>
      <p:regular r:id="rId23"/>
    </p:embeddedFont>
    <p:embeddedFont>
      <p:font typeface="Open Sans Extra Bold" panose="020B0604020202020204" charset="0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76061" autoAdjust="0"/>
  </p:normalViewPr>
  <p:slideViewPr>
    <p:cSldViewPr>
      <p:cViewPr varScale="1">
        <p:scale>
          <a:sx n="58" d="100"/>
          <a:sy n="58" d="100"/>
        </p:scale>
        <p:origin x="1494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25.04.2022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25.04.2022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We will like to introduce to you  HOW our project</a:t>
            </a:r>
          </a:p>
          <a:p>
            <a:pPr lvl="0"/>
            <a:r>
              <a:rPr lang="en-US"/>
              <a:t> named </a:t>
            </a:r>
          </a:p>
          <a:p>
            <a:pPr lvl="0"/>
            <a:r>
              <a:rPr lang="en-US"/>
              <a:t>"Remote Control Arduıno Car" WORKS.</a:t>
            </a:r>
          </a:p>
          <a:p>
            <a:pPr lvl="0"/>
            <a:endParaRPr lang="en-US"/>
          </a:p>
          <a:p>
            <a:pPr lvl="0"/>
            <a:r>
              <a:rPr lang="en-US"/>
              <a:t>Right after the presentation,</a:t>
            </a:r>
          </a:p>
          <a:p>
            <a:pPr lvl="0"/>
            <a:endParaRPr lang="en-US"/>
          </a:p>
          <a:p>
            <a:pPr lvl="0"/>
            <a:r>
              <a:rPr lang="en-US"/>
              <a:t>you will have the opportunity to BUILD the car.</a:t>
            </a:r>
          </a:p>
          <a:p>
            <a:pPr lvl="0"/>
            <a:endParaRPr lang="en-US"/>
          </a:p>
          <a:p>
            <a:pPr lvl="0"/>
            <a:r>
              <a:rPr lang="en-US"/>
              <a:t>Let's go to the presentation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</a:t>
            </a:fld>
            <a:endParaRPr lang="cs-CZ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25.04.2022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/>
          </a:p>
          <a:p>
            <a:pPr lvl="0"/>
            <a:r>
              <a:rPr lang="en-US"/>
              <a:t>Now, </a:t>
            </a:r>
          </a:p>
          <a:p>
            <a:pPr lvl="0"/>
            <a:r>
              <a:rPr lang="en-US"/>
              <a:t>we will show </a:t>
            </a:r>
          </a:p>
          <a:p>
            <a:pPr lvl="0"/>
            <a:r>
              <a:rPr lang="en-US"/>
              <a:t>the results</a:t>
            </a:r>
          </a:p>
          <a:p>
            <a:pPr lvl="0"/>
            <a:r>
              <a:rPr lang="en-US"/>
              <a:t>of our experiment.</a:t>
            </a:r>
          </a:p>
          <a:p>
            <a:pPr lvl="0"/>
            <a:endParaRPr lang="en-US"/>
          </a:p>
          <a:p>
            <a:pPr lvl="0"/>
            <a:r>
              <a:rPr lang="en-US"/>
              <a:t>When the car runs without </a:t>
            </a:r>
          </a:p>
          <a:p>
            <a:pPr lvl="0"/>
            <a:r>
              <a:rPr lang="en-US"/>
              <a:t>any ramp height,</a:t>
            </a:r>
          </a:p>
          <a:p>
            <a:pPr lvl="0"/>
            <a:r>
              <a:rPr lang="en-US"/>
              <a:t> the car's speed is CONSTANT (konstınt)and without  any speed reduction (ridakşın).</a:t>
            </a:r>
          </a:p>
          <a:p>
            <a:pPr lvl="0"/>
            <a:endParaRPr lang="en-US"/>
          </a:p>
          <a:p>
            <a:pPr lvl="0"/>
            <a:r>
              <a:rPr lang="en-US"/>
              <a:t>When the car runs on ANY ramp height (hayt), </a:t>
            </a:r>
          </a:p>
          <a:p>
            <a:pPr lvl="0"/>
            <a:r>
              <a:rPr lang="en-US"/>
              <a:t>the car's speed will</a:t>
            </a:r>
          </a:p>
          <a:p>
            <a:pPr lvl="0"/>
            <a:r>
              <a:rPr lang="en-US"/>
              <a:t>slow down </a:t>
            </a:r>
          </a:p>
          <a:p>
            <a:pPr lvl="0"/>
            <a:r>
              <a:rPr lang="en-US"/>
              <a:t>at any angle due to</a:t>
            </a:r>
          </a:p>
          <a:p>
            <a:pPr lvl="0"/>
            <a:r>
              <a:rPr lang="en-US"/>
              <a:t>it's weight and friction </a:t>
            </a:r>
          </a:p>
          <a:p>
            <a:pPr lvl="0"/>
            <a:r>
              <a:rPr lang="en-US"/>
              <a:t>from the incline.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10</a:t>
            </a:fld>
            <a:endParaRPr lang="cs-CZ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25.04.2022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We have been ABLE to prove (puruv)</a:t>
            </a:r>
          </a:p>
          <a:p>
            <a:pPr lvl="0"/>
            <a:r>
              <a:rPr lang="en-US"/>
              <a:t>the formula </a:t>
            </a:r>
          </a:p>
          <a:p>
            <a:pPr lvl="0"/>
            <a:endParaRPr lang="en-US"/>
          </a:p>
          <a:p>
            <a:pPr lvl="0"/>
            <a:r>
              <a:rPr lang="en-US"/>
              <a:t>V=X/T (Velocity</a:t>
            </a:r>
          </a:p>
          <a:p>
            <a:pPr lvl="0"/>
            <a:r>
              <a:rPr lang="en-US"/>
              <a:t> equals </a:t>
            </a:r>
          </a:p>
          <a:p>
            <a:pPr lvl="0"/>
            <a:r>
              <a:rPr lang="en-US"/>
              <a:t>distance </a:t>
            </a:r>
          </a:p>
          <a:p>
            <a:pPr lvl="0"/>
            <a:r>
              <a:rPr lang="en-US"/>
              <a:t>divided by time ) </a:t>
            </a:r>
          </a:p>
          <a:p>
            <a:pPr lvl="0"/>
            <a:r>
              <a:rPr lang="en-US"/>
              <a:t>does apply (eplay) to this project</a:t>
            </a:r>
          </a:p>
          <a:p>
            <a:pPr lvl="0"/>
            <a:r>
              <a:rPr lang="en-US"/>
              <a:t> with the results of</a:t>
            </a:r>
          </a:p>
          <a:p>
            <a:pPr lvl="0"/>
            <a:r>
              <a:rPr lang="en-US"/>
              <a:t>our Tracker graph's speed (sipiid) outputs.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11</a:t>
            </a:fld>
            <a:endParaRPr lang="cs-CZ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25.04.2022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Here </a:t>
            </a:r>
          </a:p>
          <a:p>
            <a:pPr lvl="0"/>
            <a:r>
              <a:rPr lang="en-US"/>
              <a:t>we HAVE</a:t>
            </a:r>
          </a:p>
          <a:p>
            <a:pPr lvl="0"/>
            <a:r>
              <a:rPr lang="en-US"/>
              <a:t>a small summary of the project’s process.</a:t>
            </a:r>
          </a:p>
          <a:p>
            <a:pPr lvl="0"/>
            <a:endParaRPr lang="en-US"/>
          </a:p>
          <a:p>
            <a:pPr lvl="0"/>
            <a:r>
              <a:rPr lang="en-US"/>
              <a:t>As for the question;</a:t>
            </a:r>
          </a:p>
          <a:p>
            <a:pPr lvl="0"/>
            <a:endParaRPr lang="en-US"/>
          </a:p>
          <a:p>
            <a:pPr lvl="0"/>
            <a:r>
              <a:rPr lang="en-US"/>
              <a:t>IF</a:t>
            </a:r>
          </a:p>
          <a:p>
            <a:pPr lvl="0"/>
            <a:r>
              <a:rPr lang="en-US"/>
              <a:t>I raise the ramp, </a:t>
            </a:r>
          </a:p>
          <a:p>
            <a:pPr lvl="0"/>
            <a:r>
              <a:rPr lang="en-US"/>
              <a:t>WILL</a:t>
            </a:r>
          </a:p>
          <a:p>
            <a:pPr lvl="0"/>
            <a:r>
              <a:rPr lang="en-US"/>
              <a:t>the speed of the car </a:t>
            </a:r>
          </a:p>
          <a:p>
            <a:pPr lvl="0"/>
            <a:r>
              <a:rPr lang="en-US"/>
              <a:t>slow down?</a:t>
            </a:r>
          </a:p>
          <a:p>
            <a:pPr lvl="0"/>
            <a:endParaRPr lang="en-US"/>
          </a:p>
          <a:p>
            <a:pPr lvl="0"/>
            <a:r>
              <a:rPr lang="en-US"/>
              <a:t>The answer is YES.</a:t>
            </a:r>
          </a:p>
          <a:p>
            <a:pPr lvl="0"/>
            <a:endParaRPr lang="en-US"/>
          </a:p>
          <a:p>
            <a:pPr lvl="0"/>
            <a:r>
              <a:rPr lang="en-US"/>
              <a:t>Newton's 2nd Law of Motion </a:t>
            </a:r>
          </a:p>
          <a:p>
            <a:pPr lvl="0"/>
            <a:endParaRPr lang="en-US"/>
          </a:p>
          <a:p>
            <a:pPr lvl="0"/>
            <a:r>
              <a:rPr lang="en-US"/>
              <a:t>stating that</a:t>
            </a:r>
          </a:p>
          <a:p>
            <a:pPr lvl="0"/>
            <a:r>
              <a:rPr lang="en-US"/>
              <a:t>every object,</a:t>
            </a:r>
          </a:p>
          <a:p>
            <a:pPr lvl="0"/>
            <a:r>
              <a:rPr lang="en-US"/>
              <a:t>like our car,</a:t>
            </a:r>
          </a:p>
          <a:p>
            <a:pPr lvl="0"/>
            <a:r>
              <a:rPr lang="en-US"/>
              <a:t>PERSISTS</a:t>
            </a:r>
          </a:p>
          <a:p>
            <a:pPr lvl="0"/>
            <a:r>
              <a:rPr lang="en-US"/>
              <a:t>in its state of rest</a:t>
            </a:r>
          </a:p>
          <a:p>
            <a:pPr lvl="0"/>
            <a:r>
              <a:rPr lang="en-US"/>
              <a:t>or uniform motion</a:t>
            </a:r>
          </a:p>
          <a:p>
            <a:pPr lvl="0"/>
            <a:r>
              <a:rPr lang="en-US"/>
              <a:t>in a straight line</a:t>
            </a:r>
          </a:p>
          <a:p>
            <a:pPr lvl="0"/>
            <a:r>
              <a:rPr lang="en-US"/>
              <a:t>unless</a:t>
            </a:r>
          </a:p>
          <a:p>
            <a:pPr lvl="0"/>
            <a:r>
              <a:rPr lang="en-US"/>
              <a:t>it is compelled to change that state</a:t>
            </a:r>
          </a:p>
          <a:p>
            <a:pPr lvl="0"/>
            <a:r>
              <a:rPr lang="en-US"/>
              <a:t>by force</a:t>
            </a:r>
          </a:p>
          <a:p>
            <a:pPr lvl="0"/>
            <a:r>
              <a:rPr lang="en-US"/>
              <a:t>impressed on it. </a:t>
            </a:r>
          </a:p>
          <a:p>
            <a:pPr lvl="0"/>
            <a:r>
              <a:rPr lang="en-US"/>
              <a:t>This Law</a:t>
            </a:r>
          </a:p>
          <a:p>
            <a:pPr lvl="0"/>
            <a:r>
              <a:rPr lang="en-US"/>
              <a:t>has been proven</a:t>
            </a:r>
          </a:p>
          <a:p>
            <a:pPr lvl="0"/>
            <a:r>
              <a:rPr lang="en-US"/>
              <a:t>in our project experiment.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12</a:t>
            </a:fld>
            <a:endParaRPr lang="cs-CZ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25.04.2022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Commanding</a:t>
            </a:r>
          </a:p>
          <a:p>
            <a:pPr lvl="0"/>
            <a:r>
              <a:rPr lang="en-US"/>
              <a:t>different actions </a:t>
            </a:r>
          </a:p>
          <a:p>
            <a:pPr lvl="0"/>
            <a:r>
              <a:rPr lang="en-US"/>
              <a:t>to compensate </a:t>
            </a:r>
          </a:p>
          <a:p>
            <a:pPr lvl="0"/>
            <a:r>
              <a:rPr lang="en-US"/>
              <a:t>for the vehicle's increased speed</a:t>
            </a:r>
          </a:p>
          <a:p>
            <a:pPr lvl="0"/>
            <a:r>
              <a:rPr lang="en-US"/>
              <a:t>SHOWS</a:t>
            </a:r>
          </a:p>
          <a:p>
            <a:pPr lvl="0"/>
            <a:r>
              <a:rPr lang="en-US"/>
              <a:t>in the Tracker Graph</a:t>
            </a:r>
          </a:p>
          <a:p>
            <a:pPr lvl="0"/>
            <a:r>
              <a:rPr lang="en-US"/>
              <a:t>how</a:t>
            </a:r>
          </a:p>
          <a:p>
            <a:pPr lvl="0"/>
            <a:r>
              <a:rPr lang="en-US"/>
              <a:t>Newton's Second Law of Motion </a:t>
            </a:r>
          </a:p>
          <a:p>
            <a:pPr lvl="0"/>
            <a:r>
              <a:rPr lang="en-US"/>
              <a:t>is supported.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13</a:t>
            </a:fld>
            <a:endParaRPr lang="cs-CZ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25.04.2022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Thanks for listening.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14</a:t>
            </a:fld>
            <a:endParaRPr lang="cs-CZ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25.04.2022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/>
          </a:p>
          <a:p>
            <a:pPr lvl="0"/>
            <a:r>
              <a:rPr lang="en-US"/>
              <a:t>In this project, we used Arduino Board, </a:t>
            </a:r>
          </a:p>
          <a:p>
            <a:pPr lvl="0"/>
            <a:r>
              <a:rPr lang="en-US"/>
              <a:t>Engine,</a:t>
            </a:r>
          </a:p>
          <a:p>
            <a:pPr lvl="0"/>
            <a:r>
              <a:rPr lang="en-US"/>
              <a:t> Engine Driver Board,</a:t>
            </a:r>
          </a:p>
          <a:p>
            <a:pPr lvl="0"/>
            <a:r>
              <a:rPr lang="en-US"/>
              <a:t> Cables, </a:t>
            </a:r>
          </a:p>
          <a:p>
            <a:pPr lvl="0"/>
            <a:r>
              <a:rPr lang="en-US"/>
              <a:t>Power Bank,</a:t>
            </a:r>
          </a:p>
          <a:p>
            <a:pPr lvl="0"/>
            <a:r>
              <a:rPr lang="en-US"/>
              <a:t> Remote Control and IR Censor.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2</a:t>
            </a:fld>
            <a:endParaRPr lang="cs-CZ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25.04.2022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/>
          </a:p>
          <a:p>
            <a:pPr lvl="0"/>
            <a:r>
              <a:rPr lang="en-US"/>
              <a:t>The body of our vehicle(viyekıl)</a:t>
            </a:r>
          </a:p>
          <a:p>
            <a:pPr lvl="0"/>
            <a:r>
              <a:rPr lang="en-US"/>
              <a:t> you see in this picture </a:t>
            </a:r>
          </a:p>
          <a:p>
            <a:pPr lvl="0"/>
            <a:r>
              <a:rPr lang="en-US"/>
              <a:t>was modeled</a:t>
            </a:r>
          </a:p>
          <a:p>
            <a:pPr lvl="0"/>
            <a:r>
              <a:rPr lang="en-US"/>
              <a:t> using the program TinkerCad.</a:t>
            </a:r>
          </a:p>
          <a:p>
            <a:pPr lvl="0"/>
            <a:endParaRPr lang="en-US"/>
          </a:p>
          <a:p>
            <a:pPr lvl="0"/>
            <a:r>
              <a:rPr lang="en-US"/>
              <a:t>In our school's </a:t>
            </a:r>
          </a:p>
          <a:p>
            <a:pPr lvl="0"/>
            <a:r>
              <a:rPr lang="en-US"/>
              <a:t>3D printing laboratory,</a:t>
            </a:r>
          </a:p>
          <a:p>
            <a:pPr lvl="0"/>
            <a:endParaRPr lang="en-US"/>
          </a:p>
          <a:p>
            <a:pPr lvl="0"/>
            <a:r>
              <a:rPr lang="en-US"/>
              <a:t>we printed</a:t>
            </a:r>
          </a:p>
          <a:p>
            <a:pPr lvl="0"/>
            <a:endParaRPr lang="en-US"/>
          </a:p>
          <a:p>
            <a:pPr lvl="0"/>
            <a:r>
              <a:rPr lang="en-US"/>
              <a:t> the body of our vehicle</a:t>
            </a:r>
          </a:p>
          <a:p>
            <a:pPr lvl="0"/>
            <a:r>
              <a:rPr lang="en-US"/>
              <a:t> using a 3D printer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3</a:t>
            </a:fld>
            <a:endParaRPr lang="cs-CZ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25.04.2022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Now </a:t>
            </a:r>
          </a:p>
          <a:p>
            <a:pPr lvl="0"/>
            <a:r>
              <a:rPr lang="en-US"/>
              <a:t>we will provide you </a:t>
            </a:r>
          </a:p>
          <a:p>
            <a:pPr lvl="0"/>
            <a:r>
              <a:rPr lang="en-US"/>
              <a:t>with the instruction manual on</a:t>
            </a:r>
          </a:p>
          <a:p>
            <a:pPr lvl="0"/>
            <a:r>
              <a:rPr lang="en-US"/>
              <a:t> how to </a:t>
            </a:r>
          </a:p>
          <a:p>
            <a:pPr lvl="0"/>
            <a:r>
              <a:rPr lang="en-US"/>
              <a:t>connect the cables, </a:t>
            </a:r>
          </a:p>
          <a:p>
            <a:pPr lvl="0"/>
            <a:r>
              <a:rPr lang="en-US"/>
              <a:t>Arduino board, </a:t>
            </a:r>
          </a:p>
          <a:p>
            <a:pPr lvl="0"/>
            <a:r>
              <a:rPr lang="en-US"/>
              <a:t>motor driver, </a:t>
            </a:r>
          </a:p>
          <a:p>
            <a:pPr lvl="0"/>
            <a:r>
              <a:rPr lang="en-US"/>
              <a:t>battery and </a:t>
            </a:r>
          </a:p>
          <a:p>
            <a:pPr lvl="0"/>
            <a:r>
              <a:rPr lang="en-US"/>
              <a:t>remote control.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4</a:t>
            </a:fld>
            <a:endParaRPr lang="cs-CZ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25.04.2022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At this time,</a:t>
            </a:r>
          </a:p>
          <a:p>
            <a:pPr lvl="0"/>
            <a:r>
              <a:rPr lang="en-US"/>
              <a:t> we will send you</a:t>
            </a:r>
          </a:p>
          <a:p>
            <a:pPr lvl="0"/>
            <a:r>
              <a:rPr lang="en-US"/>
              <a:t> the codes </a:t>
            </a:r>
          </a:p>
          <a:p>
            <a:pPr lvl="0"/>
            <a:r>
              <a:rPr lang="en-US"/>
              <a:t>DIRECTLY to your PC.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5</a:t>
            </a:fld>
            <a:endParaRPr lang="cs-CZ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25.04.2022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First, </a:t>
            </a:r>
          </a:p>
          <a:p>
            <a:pPr lvl="0"/>
            <a:r>
              <a:rPr lang="en-US" dirty="0"/>
              <a:t>we will watch the Tracker videos.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In our experiment, </a:t>
            </a:r>
          </a:p>
          <a:p>
            <a:pPr lvl="0"/>
            <a:r>
              <a:rPr lang="en-US" dirty="0"/>
              <a:t>we performed MULTIPLE tests.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OUR first test</a:t>
            </a:r>
          </a:p>
          <a:p>
            <a:pPr lvl="0"/>
            <a:r>
              <a:rPr lang="en-US" dirty="0"/>
              <a:t> was done </a:t>
            </a:r>
          </a:p>
          <a:p>
            <a:pPr lvl="0"/>
            <a:r>
              <a:rPr lang="en-US" dirty="0"/>
              <a:t>with the car's constant speed RUNNING</a:t>
            </a:r>
          </a:p>
          <a:p>
            <a:pPr lvl="0"/>
            <a:r>
              <a:rPr lang="en-US" dirty="0"/>
              <a:t> at a FLAT level.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6</a:t>
            </a:fld>
            <a:endParaRPr lang="cs-CZ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25.04.2022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Using </a:t>
            </a:r>
          </a:p>
          <a:p>
            <a:pPr lvl="0"/>
            <a:r>
              <a:rPr lang="en-US" dirty="0"/>
              <a:t>brick foams, </a:t>
            </a:r>
          </a:p>
          <a:p>
            <a:pPr lvl="0"/>
            <a:r>
              <a:rPr lang="en-US" dirty="0"/>
              <a:t>that (</a:t>
            </a:r>
            <a:r>
              <a:rPr lang="en-US" dirty="0" err="1"/>
              <a:t>dhat</a:t>
            </a:r>
            <a:r>
              <a:rPr lang="en-US" dirty="0"/>
              <a:t>) we made,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we tested</a:t>
            </a:r>
          </a:p>
          <a:p>
            <a:pPr lvl="0"/>
            <a:r>
              <a:rPr lang="en-US" dirty="0"/>
              <a:t>the "car's speed"</a:t>
            </a:r>
          </a:p>
          <a:p>
            <a:pPr lvl="0"/>
            <a:r>
              <a:rPr lang="en-US" dirty="0"/>
              <a:t>at different HEİGHT levels</a:t>
            </a:r>
          </a:p>
          <a:p>
            <a:pPr lvl="0"/>
            <a:r>
              <a:rPr lang="en-US" dirty="0"/>
              <a:t>with the wooden ramp,</a:t>
            </a:r>
          </a:p>
          <a:p>
            <a:pPr lvl="0"/>
            <a:r>
              <a:rPr lang="en-US" dirty="0"/>
              <a:t>in order to get</a:t>
            </a:r>
          </a:p>
          <a:p>
            <a:pPr lvl="0"/>
            <a:r>
              <a:rPr lang="en-US" dirty="0"/>
              <a:t>our results.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Here is the video showing,</a:t>
            </a:r>
          </a:p>
          <a:p>
            <a:pPr lvl="0"/>
            <a:r>
              <a:rPr lang="en-US" dirty="0"/>
              <a:t>how the Arduino car</a:t>
            </a:r>
          </a:p>
          <a:p>
            <a:pPr lvl="0"/>
            <a:r>
              <a:rPr lang="en-US" dirty="0"/>
              <a:t>climbs (</a:t>
            </a:r>
            <a:r>
              <a:rPr lang="en-US" dirty="0" err="1"/>
              <a:t>kılaymps</a:t>
            </a:r>
            <a:r>
              <a:rPr lang="en-US" dirty="0"/>
              <a:t>) the ramp.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7</a:t>
            </a:fld>
            <a:endParaRPr lang="cs-CZ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25.04.2022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The 3 (three) different levels of height that (dhat) we use were (WÖR):</a:t>
            </a:r>
          </a:p>
          <a:p>
            <a:pPr lvl="0"/>
            <a:endParaRPr lang="en-US"/>
          </a:p>
          <a:p>
            <a:pPr lvl="0"/>
            <a:r>
              <a:rPr lang="en-US"/>
              <a:t>Zero or flat level</a:t>
            </a:r>
          </a:p>
          <a:p>
            <a:pPr lvl="0"/>
            <a:endParaRPr lang="en-US"/>
          </a:p>
          <a:p>
            <a:pPr lvl="0"/>
            <a:r>
              <a:rPr lang="en-US"/>
              <a:t>Then, a total (todıl) of 4( four) bricks were (WÖR) used</a:t>
            </a:r>
          </a:p>
          <a:p>
            <a:pPr lvl="0"/>
            <a:r>
              <a:rPr lang="en-US"/>
              <a:t>for our second test.</a:t>
            </a:r>
          </a:p>
          <a:p>
            <a:pPr lvl="0"/>
            <a:endParaRPr lang="en-US"/>
          </a:p>
          <a:p>
            <a:pPr lvl="0"/>
            <a:r>
              <a:rPr lang="en-US"/>
              <a:t>And, finally, we used</a:t>
            </a:r>
          </a:p>
          <a:p>
            <a:pPr lvl="0"/>
            <a:r>
              <a:rPr lang="en-US"/>
              <a:t>the maximum total of 8 (eight) bricks.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8</a:t>
            </a:fld>
            <a:endParaRPr lang="cs-CZ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25.04.2022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Please,</a:t>
            </a:r>
          </a:p>
          <a:p>
            <a:pPr lvl="0"/>
            <a:r>
              <a:rPr lang="en-US"/>
              <a:t>keep in mind,</a:t>
            </a:r>
          </a:p>
          <a:p>
            <a:pPr lvl="0"/>
            <a:r>
              <a:rPr lang="en-US"/>
              <a:t>our Arduino car weights (Veyhts) </a:t>
            </a:r>
          </a:p>
          <a:p>
            <a:pPr lvl="0"/>
            <a:r>
              <a:rPr lang="en-US"/>
              <a:t>554.5g (five hundred fifty four gram) </a:t>
            </a:r>
          </a:p>
          <a:p>
            <a:pPr lvl="0"/>
            <a:r>
              <a:rPr lang="en-US"/>
              <a:t>AND the wooden ramp distance (Distins) IS</a:t>
            </a:r>
          </a:p>
          <a:p>
            <a:pPr lvl="0"/>
            <a:r>
              <a:rPr lang="en-US"/>
              <a:t>1.20 (one point twenty) meters in length (leength). </a:t>
            </a:r>
          </a:p>
          <a:p>
            <a:pPr lvl="0"/>
            <a:endParaRPr lang="en-US"/>
          </a:p>
          <a:p>
            <a:pPr lvl="0"/>
            <a:r>
              <a:rPr lang="en-US"/>
              <a:t>These values (velyus) are needed for</a:t>
            </a:r>
          </a:p>
          <a:p>
            <a:pPr lvl="0"/>
            <a:r>
              <a:rPr lang="en-US"/>
              <a:t> THE Tracker program.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9</a:t>
            </a:fld>
            <a:endParaRPr lang="cs-CZ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2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jpeg"/><Relationship Id="rId5" Type="http://schemas.openxmlformats.org/officeDocument/2006/relationships/image" Target="../media/image25.jpe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1.jpeg"/><Relationship Id="rId7" Type="http://schemas.openxmlformats.org/officeDocument/2006/relationships/image" Target="../media/image31.sv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svg"/><Relationship Id="rId10" Type="http://schemas.openxmlformats.org/officeDocument/2006/relationships/image" Target="../media/image2.png"/><Relationship Id="rId4" Type="http://schemas.openxmlformats.org/officeDocument/2006/relationships/image" Target="../media/image28.png"/><Relationship Id="rId9" Type="http://schemas.openxmlformats.org/officeDocument/2006/relationships/image" Target="../media/image33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35.svg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svg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.jpe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2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jpe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7.pn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8.png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.jpe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896725" y="2542857"/>
            <a:ext cx="14494550" cy="1344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919"/>
              </a:lnSpc>
            </a:pPr>
            <a:r>
              <a:rPr lang="en-US" sz="7800">
                <a:solidFill>
                  <a:srgbClr val="D9D9D9"/>
                </a:solidFill>
                <a:latin typeface="Garbata Black"/>
              </a:rPr>
              <a:t>Remote Control Arduıno Car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-422344" y="0"/>
            <a:ext cx="18710344" cy="2806552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 l="3971" t="22820" r="6263" b="23757"/>
          <a:stretch>
            <a:fillRect/>
          </a:stretch>
        </p:blipFill>
        <p:spPr>
          <a:xfrm>
            <a:off x="740002" y="5143500"/>
            <a:ext cx="7698361" cy="4581535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9144000" y="8400749"/>
            <a:ext cx="10943457" cy="2140160"/>
            <a:chOff x="0" y="0"/>
            <a:chExt cx="14591276" cy="2853547"/>
          </a:xfrm>
        </p:grpSpPr>
        <p:grpSp>
          <p:nvGrpSpPr>
            <p:cNvPr id="7" name="Group 7"/>
            <p:cNvGrpSpPr/>
            <p:nvPr/>
          </p:nvGrpSpPr>
          <p:grpSpPr>
            <a:xfrm>
              <a:off x="1938383" y="0"/>
              <a:ext cx="4298498" cy="2788595"/>
              <a:chOff x="0" y="0"/>
              <a:chExt cx="1930400" cy="1252322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1930400" cy="1252322"/>
              </a:xfrm>
              <a:custGeom>
                <a:avLst/>
                <a:gdLst/>
                <a:ahLst/>
                <a:cxnLst/>
                <a:rect l="l" t="t" r="r" b="b"/>
                <a:pathLst>
                  <a:path w="1930400" h="1252322">
                    <a:moveTo>
                      <a:pt x="0" y="0"/>
                    </a:moveTo>
                    <a:lnTo>
                      <a:pt x="965200" y="1252322"/>
                    </a:lnTo>
                    <a:lnTo>
                      <a:pt x="1930400" y="0"/>
                    </a:lnTo>
                    <a:close/>
                  </a:path>
                </a:pathLst>
              </a:custGeom>
              <a:solidFill>
                <a:srgbClr val="027684">
                  <a:alpha val="89804"/>
                </a:srgbClr>
              </a:solidFill>
            </p:spPr>
          </p:sp>
        </p:grpSp>
        <p:grpSp>
          <p:nvGrpSpPr>
            <p:cNvPr id="9" name="Group 9"/>
            <p:cNvGrpSpPr/>
            <p:nvPr/>
          </p:nvGrpSpPr>
          <p:grpSpPr>
            <a:xfrm rot="-10800000">
              <a:off x="0" y="0"/>
              <a:ext cx="3876766" cy="2515002"/>
              <a:chOff x="0" y="0"/>
              <a:chExt cx="1930400" cy="1252322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1930400" cy="1252322"/>
              </a:xfrm>
              <a:custGeom>
                <a:avLst/>
                <a:gdLst/>
                <a:ahLst/>
                <a:cxnLst/>
                <a:rect l="l" t="t" r="r" b="b"/>
                <a:pathLst>
                  <a:path w="1930400" h="1252322">
                    <a:moveTo>
                      <a:pt x="0" y="0"/>
                    </a:moveTo>
                    <a:lnTo>
                      <a:pt x="965200" y="1252322"/>
                    </a:lnTo>
                    <a:lnTo>
                      <a:pt x="1930400" y="0"/>
                    </a:lnTo>
                    <a:close/>
                  </a:path>
                </a:pathLst>
              </a:custGeom>
              <a:solidFill>
                <a:srgbClr val="D9D9D9">
                  <a:alpha val="89804"/>
                </a:srgbClr>
              </a:solidFill>
            </p:spPr>
          </p:sp>
        </p:grpSp>
        <p:grpSp>
          <p:nvGrpSpPr>
            <p:cNvPr id="11" name="Group 11"/>
            <p:cNvGrpSpPr/>
            <p:nvPr/>
          </p:nvGrpSpPr>
          <p:grpSpPr>
            <a:xfrm rot="76331">
              <a:off x="6208350" y="45154"/>
              <a:ext cx="4095559" cy="2524717"/>
              <a:chOff x="0" y="0"/>
              <a:chExt cx="1930400" cy="119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1930400" cy="1190000"/>
              </a:xfrm>
              <a:custGeom>
                <a:avLst/>
                <a:gdLst/>
                <a:ahLst/>
                <a:cxnLst/>
                <a:rect l="l" t="t" r="r" b="b"/>
                <a:pathLst>
                  <a:path w="1930400" h="1190000">
                    <a:moveTo>
                      <a:pt x="0" y="0"/>
                    </a:moveTo>
                    <a:lnTo>
                      <a:pt x="965200" y="1190000"/>
                    </a:lnTo>
                    <a:lnTo>
                      <a:pt x="1930400" y="0"/>
                    </a:lnTo>
                    <a:close/>
                  </a:path>
                </a:pathLst>
              </a:custGeom>
              <a:solidFill>
                <a:srgbClr val="027684">
                  <a:alpha val="89804"/>
                </a:srgbClr>
              </a:solidFill>
            </p:spPr>
          </p:sp>
        </p:grpSp>
        <p:grpSp>
          <p:nvGrpSpPr>
            <p:cNvPr id="13" name="Group 13"/>
            <p:cNvGrpSpPr/>
            <p:nvPr/>
          </p:nvGrpSpPr>
          <p:grpSpPr>
            <a:xfrm rot="-10800000">
              <a:off x="4298498" y="0"/>
              <a:ext cx="3876766" cy="2515002"/>
              <a:chOff x="0" y="0"/>
              <a:chExt cx="1930400" cy="1252322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1930400" cy="1252322"/>
              </a:xfrm>
              <a:custGeom>
                <a:avLst/>
                <a:gdLst/>
                <a:ahLst/>
                <a:cxnLst/>
                <a:rect l="l" t="t" r="r" b="b"/>
                <a:pathLst>
                  <a:path w="1930400" h="1252322">
                    <a:moveTo>
                      <a:pt x="0" y="0"/>
                    </a:moveTo>
                    <a:lnTo>
                      <a:pt x="965200" y="1252322"/>
                    </a:lnTo>
                    <a:lnTo>
                      <a:pt x="1930400" y="0"/>
                    </a:lnTo>
                    <a:close/>
                  </a:path>
                </a:pathLst>
              </a:custGeom>
              <a:solidFill>
                <a:srgbClr val="D9D9D9">
                  <a:alpha val="89804"/>
                </a:srgbClr>
              </a:solidFill>
            </p:spPr>
          </p:sp>
        </p:grpSp>
        <p:grpSp>
          <p:nvGrpSpPr>
            <p:cNvPr id="15" name="Group 15"/>
            <p:cNvGrpSpPr/>
            <p:nvPr/>
          </p:nvGrpSpPr>
          <p:grpSpPr>
            <a:xfrm rot="-10731621">
              <a:off x="8242474" y="105481"/>
              <a:ext cx="4100607" cy="2527829"/>
              <a:chOff x="0" y="0"/>
              <a:chExt cx="1930400" cy="119000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1930400" cy="1190000"/>
              </a:xfrm>
              <a:custGeom>
                <a:avLst/>
                <a:gdLst/>
                <a:ahLst/>
                <a:cxnLst/>
                <a:rect l="l" t="t" r="r" b="b"/>
                <a:pathLst>
                  <a:path w="1930400" h="1190000">
                    <a:moveTo>
                      <a:pt x="0" y="0"/>
                    </a:moveTo>
                    <a:lnTo>
                      <a:pt x="965200" y="1190000"/>
                    </a:lnTo>
                    <a:lnTo>
                      <a:pt x="1930400" y="0"/>
                    </a:lnTo>
                    <a:close/>
                  </a:path>
                </a:pathLst>
              </a:custGeom>
              <a:solidFill>
                <a:srgbClr val="D9D9D9">
                  <a:alpha val="89804"/>
                </a:srgbClr>
              </a:solidFill>
            </p:spPr>
          </p:sp>
        </p:grpSp>
        <p:sp>
          <p:nvSpPr>
            <p:cNvPr id="17" name="TextBox 17"/>
            <p:cNvSpPr txBox="1"/>
            <p:nvPr/>
          </p:nvSpPr>
          <p:spPr>
            <a:xfrm>
              <a:off x="993670" y="822666"/>
              <a:ext cx="1889427" cy="16923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019"/>
                </a:lnSpc>
              </a:pPr>
              <a:r>
                <a:rPr lang="en-US" sz="3585">
                  <a:solidFill>
                    <a:srgbClr val="027684"/>
                  </a:solidFill>
                  <a:latin typeface="Decalotype Black"/>
                </a:rPr>
                <a:t>Ahmet</a:t>
              </a:r>
            </a:p>
            <a:p>
              <a:pPr algn="ctr">
                <a:lnSpc>
                  <a:spcPts val="5315"/>
                </a:lnSpc>
              </a:pPr>
              <a:r>
                <a:rPr lang="en-US" sz="3796">
                  <a:solidFill>
                    <a:srgbClr val="027684"/>
                  </a:solidFill>
                  <a:latin typeface="Decalotype Black"/>
                </a:rPr>
                <a:t>TOPAK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2567046" y="32726"/>
              <a:ext cx="3041173" cy="16560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040"/>
                </a:lnSpc>
              </a:pPr>
              <a:r>
                <a:rPr lang="en-US" sz="3600">
                  <a:solidFill>
                    <a:srgbClr val="FFFFFF"/>
                  </a:solidFill>
                  <a:latin typeface="Decalotype Black"/>
                </a:rPr>
                <a:t>Umut Bora GÖÇ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4732405" y="822666"/>
              <a:ext cx="3008954" cy="16923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207"/>
                </a:lnSpc>
              </a:pPr>
              <a:r>
                <a:rPr lang="en-US" sz="3719">
                  <a:solidFill>
                    <a:srgbClr val="027684"/>
                  </a:solidFill>
                  <a:latin typeface="Decalotype Black"/>
                </a:rPr>
                <a:t>Ekrem</a:t>
              </a:r>
            </a:p>
            <a:p>
              <a:pPr algn="ctr">
                <a:lnSpc>
                  <a:spcPts val="5207"/>
                </a:lnSpc>
              </a:pPr>
              <a:r>
                <a:rPr lang="en-US" sz="3719">
                  <a:solidFill>
                    <a:srgbClr val="027684"/>
                  </a:solidFill>
                  <a:latin typeface="Decalotype Black"/>
                </a:rPr>
                <a:t>ÖZDEMİR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6800438" y="-76200"/>
              <a:ext cx="2911381" cy="16399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038"/>
                </a:lnSpc>
              </a:pPr>
              <a:r>
                <a:rPr lang="en-US" sz="3598">
                  <a:solidFill>
                    <a:srgbClr val="FFFFFF"/>
                  </a:solidFill>
                  <a:latin typeface="Decalotype Black"/>
                </a:rPr>
                <a:t>Metin Can AKÇİL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8470861" y="1027634"/>
              <a:ext cx="3721139" cy="14094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0"/>
                </a:lnSpc>
              </a:pPr>
              <a:r>
                <a:rPr lang="en-US" sz="3100">
                  <a:solidFill>
                    <a:srgbClr val="027684"/>
                  </a:solidFill>
                  <a:latin typeface="Decalotype Black"/>
                </a:rPr>
                <a:t>Tarkan K. ERTUĞRUL</a:t>
              </a:r>
            </a:p>
          </p:txBody>
        </p:sp>
        <p:grpSp>
          <p:nvGrpSpPr>
            <p:cNvPr id="22" name="Group 22"/>
            <p:cNvGrpSpPr/>
            <p:nvPr/>
          </p:nvGrpSpPr>
          <p:grpSpPr>
            <a:xfrm>
              <a:off x="10292777" y="108926"/>
              <a:ext cx="4298498" cy="2744621"/>
              <a:chOff x="0" y="0"/>
              <a:chExt cx="1930400" cy="1232574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1930400" cy="1232574"/>
              </a:xfrm>
              <a:custGeom>
                <a:avLst/>
                <a:gdLst/>
                <a:ahLst/>
                <a:cxnLst/>
                <a:rect l="l" t="t" r="r" b="b"/>
                <a:pathLst>
                  <a:path w="1930400" h="1232574">
                    <a:moveTo>
                      <a:pt x="0" y="0"/>
                    </a:moveTo>
                    <a:lnTo>
                      <a:pt x="965200" y="1232574"/>
                    </a:lnTo>
                    <a:lnTo>
                      <a:pt x="1930400" y="0"/>
                    </a:lnTo>
                    <a:close/>
                  </a:path>
                </a:pathLst>
              </a:custGeom>
              <a:solidFill>
                <a:srgbClr val="027684">
                  <a:alpha val="89804"/>
                </a:srgbClr>
              </a:solidFill>
            </p:spPr>
          </p:sp>
        </p:grp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-422344" y="0"/>
            <a:ext cx="18710344" cy="2806552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rcRect t="5069" r="475" b="11793"/>
          <a:stretch>
            <a:fillRect/>
          </a:stretch>
        </p:blipFill>
        <p:spPr>
          <a:xfrm>
            <a:off x="5965182" y="2806552"/>
            <a:ext cx="6357636" cy="3407306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rcRect t="5113" r="830" b="8519"/>
          <a:stretch>
            <a:fillRect/>
          </a:stretch>
        </p:blipFill>
        <p:spPr>
          <a:xfrm>
            <a:off x="10895453" y="6619842"/>
            <a:ext cx="6186165" cy="3407306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/>
          <a:srcRect l="1460" t="5021" r="1154" b="9603"/>
          <a:stretch>
            <a:fillRect/>
          </a:stretch>
        </p:blipFill>
        <p:spPr>
          <a:xfrm>
            <a:off x="1775817" y="6619842"/>
            <a:ext cx="6098265" cy="3407306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31703" y="-35596"/>
            <a:ext cx="18256297" cy="10322596"/>
            <a:chOff x="0" y="0"/>
            <a:chExt cx="3426874" cy="193764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426874" cy="1937646"/>
            </a:xfrm>
            <a:custGeom>
              <a:avLst/>
              <a:gdLst/>
              <a:ahLst/>
              <a:cxnLst/>
              <a:rect l="l" t="t" r="r" b="b"/>
              <a:pathLst>
                <a:path w="3426874" h="1937646">
                  <a:moveTo>
                    <a:pt x="0" y="0"/>
                  </a:moveTo>
                  <a:lnTo>
                    <a:pt x="3426874" y="0"/>
                  </a:lnTo>
                  <a:lnTo>
                    <a:pt x="3426874" y="1937646"/>
                  </a:lnTo>
                  <a:lnTo>
                    <a:pt x="0" y="1937646"/>
                  </a:lnTo>
                  <a:close/>
                </a:path>
              </a:pathLst>
            </a:custGeom>
            <a:solidFill>
              <a:srgbClr val="000000">
                <a:alpha val="24706"/>
              </a:srgbClr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0683042" y="3110100"/>
            <a:ext cx="6576258" cy="6148200"/>
            <a:chOff x="0" y="0"/>
            <a:chExt cx="2399037" cy="224288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399037" cy="2242880"/>
            </a:xfrm>
            <a:custGeom>
              <a:avLst/>
              <a:gdLst/>
              <a:ahLst/>
              <a:cxnLst/>
              <a:rect l="l" t="t" r="r" b="b"/>
              <a:pathLst>
                <a:path w="2399037" h="2242880">
                  <a:moveTo>
                    <a:pt x="0" y="0"/>
                  </a:moveTo>
                  <a:lnTo>
                    <a:pt x="2399037" y="0"/>
                  </a:lnTo>
                  <a:lnTo>
                    <a:pt x="2399037" y="2242880"/>
                  </a:lnTo>
                  <a:lnTo>
                    <a:pt x="0" y="2242880"/>
                  </a:lnTo>
                  <a:close/>
                </a:path>
              </a:pathLst>
            </a:custGeom>
            <a:solidFill>
              <a:srgbClr val="008037">
                <a:alpha val="49804"/>
              </a:srgbClr>
            </a:solidFill>
          </p:spPr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4908485" y="6684136"/>
            <a:ext cx="2005709" cy="2005709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1009925" y="5200808"/>
            <a:ext cx="2553656" cy="2301053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5113257" y="3763825"/>
            <a:ext cx="1817673" cy="2426505"/>
          </a:xfrm>
          <a:prstGeom prst="rect">
            <a:avLst/>
          </a:prstGeom>
        </p:spPr>
      </p:pic>
      <p:sp>
        <p:nvSpPr>
          <p:cNvPr id="11" name="AutoShape 11"/>
          <p:cNvSpPr/>
          <p:nvPr/>
        </p:nvSpPr>
        <p:spPr>
          <a:xfrm>
            <a:off x="15100892" y="6253153"/>
            <a:ext cx="1620895" cy="0"/>
          </a:xfrm>
          <a:prstGeom prst="line">
            <a:avLst/>
          </a:prstGeom>
          <a:ln w="476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-422344" y="0"/>
            <a:ext cx="18710344" cy="2806552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>
            <a:off x="1795874" y="3443475"/>
            <a:ext cx="8297290" cy="5246370"/>
            <a:chOff x="0" y="0"/>
            <a:chExt cx="3026874" cy="191389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3026874" cy="1913890"/>
            </a:xfrm>
            <a:custGeom>
              <a:avLst/>
              <a:gdLst/>
              <a:ahLst/>
              <a:cxnLst/>
              <a:rect l="l" t="t" r="r" b="b"/>
              <a:pathLst>
                <a:path w="3026874" h="1913890">
                  <a:moveTo>
                    <a:pt x="0" y="0"/>
                  </a:moveTo>
                  <a:lnTo>
                    <a:pt x="3026874" y="0"/>
                  </a:lnTo>
                  <a:lnTo>
                    <a:pt x="3026874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08037">
                <a:alpha val="49804"/>
              </a:srgbClr>
            </a:solidFill>
          </p:spPr>
        </p:sp>
      </p:grpSp>
      <p:sp>
        <p:nvSpPr>
          <p:cNvPr id="15" name="TextBox 15"/>
          <p:cNvSpPr txBox="1"/>
          <p:nvPr/>
        </p:nvSpPr>
        <p:spPr>
          <a:xfrm>
            <a:off x="1028700" y="3849222"/>
            <a:ext cx="9722818" cy="45556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5143">
                <a:solidFill>
                  <a:srgbClr val="F8A21E"/>
                </a:solidFill>
                <a:latin typeface="Garbata Black"/>
              </a:rPr>
              <a:t>V= X/T</a:t>
            </a:r>
          </a:p>
          <a:p>
            <a:pPr algn="ctr">
              <a:lnSpc>
                <a:spcPts val="7200"/>
              </a:lnSpc>
            </a:pPr>
            <a:r>
              <a:rPr lang="en-US" sz="5143">
                <a:solidFill>
                  <a:srgbClr val="D9D9D9"/>
                </a:solidFill>
                <a:latin typeface="Garbata Black"/>
              </a:rPr>
              <a:t> </a:t>
            </a:r>
          </a:p>
          <a:p>
            <a:pPr algn="ctr">
              <a:lnSpc>
                <a:spcPts val="7200"/>
              </a:lnSpc>
            </a:pPr>
            <a:r>
              <a:rPr lang="en-US" sz="5143">
                <a:solidFill>
                  <a:srgbClr val="D9D9D9"/>
                </a:solidFill>
                <a:latin typeface="Garbata Black"/>
              </a:rPr>
              <a:t>                           Distance</a:t>
            </a:r>
          </a:p>
          <a:p>
            <a:pPr algn="ctr">
              <a:lnSpc>
                <a:spcPts val="7200"/>
              </a:lnSpc>
            </a:pPr>
            <a:r>
              <a:rPr lang="en-US" sz="5143">
                <a:solidFill>
                  <a:srgbClr val="D9D9D9"/>
                </a:solidFill>
                <a:latin typeface="Garbata Black"/>
              </a:rPr>
              <a:t>Velocity =  ------------</a:t>
            </a:r>
          </a:p>
          <a:p>
            <a:pPr algn="ctr">
              <a:lnSpc>
                <a:spcPts val="7200"/>
              </a:lnSpc>
            </a:pPr>
            <a:r>
              <a:rPr lang="en-US" sz="5143">
                <a:solidFill>
                  <a:srgbClr val="D9D9D9"/>
                </a:solidFill>
                <a:latin typeface="Garbata Black"/>
              </a:rPr>
              <a:t>                           Time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3837382" y="5573140"/>
            <a:ext cx="770853" cy="13944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339"/>
              </a:lnSpc>
            </a:pPr>
            <a:r>
              <a:rPr lang="en-US" sz="8099">
                <a:solidFill>
                  <a:srgbClr val="D9D9D9"/>
                </a:solidFill>
                <a:latin typeface="Garbata Black"/>
              </a:rPr>
              <a:t>=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-26494" y="-21926"/>
            <a:ext cx="18314494" cy="10287000"/>
            <a:chOff x="0" y="0"/>
            <a:chExt cx="3307577" cy="185782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307577" cy="1857820"/>
            </a:xfrm>
            <a:custGeom>
              <a:avLst/>
              <a:gdLst/>
              <a:ahLst/>
              <a:cxnLst/>
              <a:rect l="l" t="t" r="r" b="b"/>
              <a:pathLst>
                <a:path w="3307577" h="1857820">
                  <a:moveTo>
                    <a:pt x="0" y="0"/>
                  </a:moveTo>
                  <a:lnTo>
                    <a:pt x="3307577" y="0"/>
                  </a:lnTo>
                  <a:lnTo>
                    <a:pt x="3307577" y="1857820"/>
                  </a:lnTo>
                  <a:lnTo>
                    <a:pt x="0" y="1857820"/>
                  </a:lnTo>
                  <a:close/>
                </a:path>
              </a:pathLst>
            </a:custGeom>
            <a:solidFill>
              <a:srgbClr val="000000">
                <a:alpha val="24706"/>
              </a:srgbClr>
            </a:solidFill>
          </p:spPr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9061674" y="4878386"/>
            <a:ext cx="435670" cy="684624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9103049" y="6514585"/>
            <a:ext cx="312641" cy="312641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8" name="AutoShape 8"/>
          <p:cNvSpPr/>
          <p:nvPr/>
        </p:nvSpPr>
        <p:spPr>
          <a:xfrm rot="11874">
            <a:off x="11394140" y="3614379"/>
            <a:ext cx="6893799" cy="0"/>
          </a:xfrm>
          <a:prstGeom prst="line">
            <a:avLst/>
          </a:prstGeom>
          <a:ln w="476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AutoShape 9"/>
          <p:cNvSpPr/>
          <p:nvPr/>
        </p:nvSpPr>
        <p:spPr>
          <a:xfrm>
            <a:off x="0" y="3614379"/>
            <a:ext cx="7312769" cy="0"/>
          </a:xfrm>
          <a:prstGeom prst="line">
            <a:avLst/>
          </a:prstGeom>
          <a:ln w="476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AutoShape 10"/>
          <p:cNvSpPr/>
          <p:nvPr/>
        </p:nvSpPr>
        <p:spPr>
          <a:xfrm rot="3465026">
            <a:off x="6489800" y="5119937"/>
            <a:ext cx="3611836" cy="0"/>
          </a:xfrm>
          <a:prstGeom prst="line">
            <a:avLst/>
          </a:prstGeom>
          <a:ln w="476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AutoShape 11"/>
          <p:cNvSpPr/>
          <p:nvPr/>
        </p:nvSpPr>
        <p:spPr>
          <a:xfrm rot="-3322354">
            <a:off x="8477849" y="5113332"/>
            <a:ext cx="3694970" cy="0"/>
          </a:xfrm>
          <a:prstGeom prst="line">
            <a:avLst/>
          </a:prstGeom>
          <a:ln w="476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TextBox 12"/>
          <p:cNvSpPr txBox="1"/>
          <p:nvPr/>
        </p:nvSpPr>
        <p:spPr>
          <a:xfrm>
            <a:off x="7734464" y="2637659"/>
            <a:ext cx="3049812" cy="22407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45"/>
              </a:lnSpc>
            </a:pPr>
            <a:r>
              <a:rPr lang="en-US" sz="2532">
                <a:solidFill>
                  <a:srgbClr val="F8A21E"/>
                </a:solidFill>
                <a:latin typeface="Garbata Black"/>
              </a:rPr>
              <a:t>IF I RAISE THE RAMP, WILL THE SPEED OF THE CAR SLOW DOWN?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7242100" y="3567522"/>
            <a:ext cx="141339" cy="141339"/>
            <a:chOff x="0" y="0"/>
            <a:chExt cx="6350000" cy="6350000"/>
          </a:xfrm>
        </p:grpSpPr>
        <p:sp>
          <p:nvSpPr>
            <p:cNvPr id="14" name="Freeform 14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5" name="Group 15"/>
          <p:cNvGrpSpPr/>
          <p:nvPr/>
        </p:nvGrpSpPr>
        <p:grpSpPr>
          <a:xfrm>
            <a:off x="11323409" y="3567522"/>
            <a:ext cx="141339" cy="141339"/>
            <a:chOff x="0" y="0"/>
            <a:chExt cx="6350000" cy="6350000"/>
          </a:xfrm>
        </p:grpSpPr>
        <p:sp>
          <p:nvSpPr>
            <p:cNvPr id="16" name="Freeform 16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7" name="TextBox 17"/>
          <p:cNvSpPr txBox="1"/>
          <p:nvPr/>
        </p:nvSpPr>
        <p:spPr>
          <a:xfrm>
            <a:off x="2091540" y="3785259"/>
            <a:ext cx="3589803" cy="6728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38"/>
              </a:lnSpc>
            </a:pPr>
            <a:r>
              <a:rPr lang="en-US" sz="3884">
                <a:solidFill>
                  <a:srgbClr val="F8A21E"/>
                </a:solidFill>
                <a:latin typeface="Garbata Black"/>
              </a:rPr>
              <a:t>CONCEPT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602263" y="3795346"/>
            <a:ext cx="3578678" cy="6650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45"/>
              </a:lnSpc>
            </a:pPr>
            <a:r>
              <a:rPr lang="en-US" sz="3818">
                <a:solidFill>
                  <a:srgbClr val="F8A21E"/>
                </a:solidFill>
                <a:latin typeface="Garbata Black"/>
              </a:rPr>
              <a:t>MATERIALS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2515333" y="4616749"/>
            <a:ext cx="3578678" cy="22578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01145" lvl="1" indent="-200572" algn="ctr">
              <a:lnSpc>
                <a:spcPts val="2601"/>
              </a:lnSpc>
              <a:buFont typeface="Arial"/>
              <a:buChar char="•"/>
            </a:pPr>
            <a:r>
              <a:rPr lang="en-US" sz="1858">
                <a:solidFill>
                  <a:srgbClr val="D9D9D9"/>
                </a:solidFill>
                <a:latin typeface="Garbata Black"/>
              </a:rPr>
              <a:t>ARDIUNO BOARD</a:t>
            </a:r>
          </a:p>
          <a:p>
            <a:pPr marL="401145" lvl="1" indent="-200572" algn="ctr">
              <a:lnSpc>
                <a:spcPts val="2601"/>
              </a:lnSpc>
              <a:buFont typeface="Arial"/>
              <a:buChar char="•"/>
            </a:pPr>
            <a:r>
              <a:rPr lang="en-US" sz="1858">
                <a:solidFill>
                  <a:srgbClr val="D9D9D9"/>
                </a:solidFill>
                <a:latin typeface="Garbata Black"/>
              </a:rPr>
              <a:t>ENGINE DRIVER BOARD</a:t>
            </a:r>
          </a:p>
          <a:p>
            <a:pPr marL="401145" lvl="1" indent="-200572" algn="ctr">
              <a:lnSpc>
                <a:spcPts val="2601"/>
              </a:lnSpc>
              <a:buFont typeface="Arial"/>
              <a:buChar char="•"/>
            </a:pPr>
            <a:r>
              <a:rPr lang="en-US" sz="1858">
                <a:solidFill>
                  <a:srgbClr val="D9D9D9"/>
                </a:solidFill>
                <a:latin typeface="Garbata Black"/>
              </a:rPr>
              <a:t>ENGINE</a:t>
            </a:r>
          </a:p>
          <a:p>
            <a:pPr marL="401145" lvl="1" indent="-200572" algn="ctr">
              <a:lnSpc>
                <a:spcPts val="2601"/>
              </a:lnSpc>
              <a:buFont typeface="Arial"/>
              <a:buChar char="•"/>
            </a:pPr>
            <a:r>
              <a:rPr lang="en-US" sz="1858">
                <a:solidFill>
                  <a:srgbClr val="D9D9D9"/>
                </a:solidFill>
                <a:latin typeface="Garbata Black"/>
              </a:rPr>
              <a:t>CABLES </a:t>
            </a:r>
          </a:p>
          <a:p>
            <a:pPr marL="401145" lvl="1" indent="-200572" algn="ctr">
              <a:lnSpc>
                <a:spcPts val="2601"/>
              </a:lnSpc>
              <a:buFont typeface="Arial"/>
              <a:buChar char="•"/>
            </a:pPr>
            <a:r>
              <a:rPr lang="en-US" sz="1858">
                <a:solidFill>
                  <a:srgbClr val="D9D9D9"/>
                </a:solidFill>
                <a:latin typeface="Garbata Black"/>
              </a:rPr>
              <a:t>REMOTE CONTROL</a:t>
            </a:r>
          </a:p>
          <a:p>
            <a:pPr marL="401145" lvl="1" indent="-200572" algn="ctr">
              <a:lnSpc>
                <a:spcPts val="2601"/>
              </a:lnSpc>
              <a:buFont typeface="Arial"/>
              <a:buChar char="•"/>
            </a:pPr>
            <a:r>
              <a:rPr lang="en-US" sz="1858">
                <a:solidFill>
                  <a:srgbClr val="D9D9D9"/>
                </a:solidFill>
                <a:latin typeface="Garbata Black"/>
              </a:rPr>
              <a:t>IR SENSOR</a:t>
            </a:r>
          </a:p>
          <a:p>
            <a:pPr marL="401145" lvl="1" indent="-200572" algn="ctr">
              <a:lnSpc>
                <a:spcPts val="2601"/>
              </a:lnSpc>
              <a:buFont typeface="Arial"/>
              <a:buChar char="•"/>
            </a:pPr>
            <a:r>
              <a:rPr lang="en-US" sz="1858">
                <a:solidFill>
                  <a:srgbClr val="D9D9D9"/>
                </a:solidFill>
                <a:latin typeface="Garbata Black"/>
              </a:rPr>
              <a:t>POWER BANK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28700" y="7857494"/>
            <a:ext cx="5988385" cy="22318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85"/>
              </a:lnSpc>
            </a:pPr>
            <a:r>
              <a:rPr lang="en-US" sz="2132">
                <a:solidFill>
                  <a:srgbClr val="D9D9D9"/>
                </a:solidFill>
                <a:latin typeface="Garbata Black"/>
              </a:rPr>
              <a:t>Newton’s 2nd Law of Motion states that every object persists in its state of rest or uniform motion in a straight line unless it is compelled to change that state by forces impressed on it. </a:t>
            </a:r>
          </a:p>
          <a:p>
            <a:pPr algn="ctr">
              <a:lnSpc>
                <a:spcPts val="2985"/>
              </a:lnSpc>
            </a:pPr>
            <a:endParaRPr lang="en-US" sz="2132">
              <a:solidFill>
                <a:srgbClr val="D9D9D9"/>
              </a:solidFill>
              <a:latin typeface="Garbata Black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2534946" y="6900646"/>
            <a:ext cx="2452221" cy="8703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79"/>
              </a:lnSpc>
            </a:pPr>
            <a:r>
              <a:rPr lang="en-US" sz="2485">
                <a:solidFill>
                  <a:srgbClr val="F8A21E"/>
                </a:solidFill>
                <a:latin typeface="Garbata Black"/>
              </a:rPr>
              <a:t>PRINCIPLES</a:t>
            </a:r>
          </a:p>
          <a:p>
            <a:pPr algn="ctr">
              <a:lnSpc>
                <a:spcPts val="3479"/>
              </a:lnSpc>
            </a:pPr>
            <a:r>
              <a:rPr lang="en-US" sz="2485">
                <a:solidFill>
                  <a:srgbClr val="F8A21E"/>
                </a:solidFill>
                <a:latin typeface="Garbata Black"/>
              </a:rPr>
              <a:t>AND LAWS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0784276" y="7867019"/>
            <a:ext cx="6939096" cy="15901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81"/>
              </a:lnSpc>
            </a:pPr>
            <a:r>
              <a:rPr lang="en-US" sz="2272">
                <a:solidFill>
                  <a:srgbClr val="D9D9D9"/>
                </a:solidFill>
                <a:latin typeface="Garbata Black"/>
              </a:rPr>
              <a:t>Commanding different actions to compensate for the vehicle's increased speed shows in the Tracker Graph how </a:t>
            </a:r>
            <a:r>
              <a:rPr lang="en-US" sz="2272">
                <a:solidFill>
                  <a:srgbClr val="F8A21E"/>
                </a:solidFill>
                <a:latin typeface="Garbata Black"/>
              </a:rPr>
              <a:t>Newton's Second Law of Motion</a:t>
            </a:r>
            <a:r>
              <a:rPr lang="en-US" sz="2272">
                <a:solidFill>
                  <a:srgbClr val="D9D9D9"/>
                </a:solidFill>
                <a:latin typeface="Garbata Black"/>
              </a:rPr>
              <a:t> is supported.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2910747" y="7061191"/>
            <a:ext cx="2787848" cy="5390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12"/>
              </a:lnSpc>
            </a:pPr>
            <a:r>
              <a:rPr lang="en-US" sz="3151">
                <a:solidFill>
                  <a:srgbClr val="F8A21E"/>
                </a:solidFill>
                <a:latin typeface="Garbata Black"/>
              </a:rPr>
              <a:t>CONCLUSION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8849170" y="5600175"/>
            <a:ext cx="852707" cy="574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76"/>
              </a:lnSpc>
            </a:pPr>
            <a:r>
              <a:rPr lang="en-US" sz="3269">
                <a:solidFill>
                  <a:srgbClr val="D9D9D9"/>
                </a:solidFill>
                <a:latin typeface="Garbata Black"/>
              </a:rPr>
              <a:t>YES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7465476" y="6938746"/>
            <a:ext cx="3620095" cy="7539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17"/>
              </a:lnSpc>
            </a:pPr>
            <a:r>
              <a:rPr lang="en-US" sz="4440">
                <a:solidFill>
                  <a:srgbClr val="F8A21E"/>
                </a:solidFill>
                <a:latin typeface="Garbata Black"/>
              </a:rPr>
              <a:t>PROCEDURE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170152" y="4536621"/>
            <a:ext cx="5432578" cy="15183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93"/>
              </a:lnSpc>
            </a:pPr>
            <a:r>
              <a:rPr lang="en-US" sz="2138">
                <a:solidFill>
                  <a:srgbClr val="D9D9D9"/>
                </a:solidFill>
                <a:latin typeface="Garbata Black"/>
              </a:rPr>
              <a:t>We have examined  a vehicle with the </a:t>
            </a:r>
          </a:p>
          <a:p>
            <a:pPr algn="ctr">
              <a:lnSpc>
                <a:spcPts val="2993"/>
              </a:lnSpc>
              <a:spcBef>
                <a:spcPct val="0"/>
              </a:spcBef>
            </a:pPr>
            <a:r>
              <a:rPr lang="en-US" sz="2138">
                <a:solidFill>
                  <a:srgbClr val="D9D9D9"/>
                </a:solidFill>
                <a:latin typeface="Arimo"/>
              </a:rPr>
              <a:t>V= X/T (Velocity equals Distance divided by Time) formula and its compliance with the laws of physics.</a:t>
            </a:r>
          </a:p>
        </p:txBody>
      </p:sp>
      <p:pic>
        <p:nvPicPr>
          <p:cNvPr id="27" name="Picture 27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-422344" y="0"/>
            <a:ext cx="18710344" cy="2806552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31703" y="-35596"/>
            <a:ext cx="18256297" cy="10322596"/>
            <a:chOff x="0" y="0"/>
            <a:chExt cx="3426874" cy="193764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426874" cy="1937646"/>
            </a:xfrm>
            <a:custGeom>
              <a:avLst/>
              <a:gdLst/>
              <a:ahLst/>
              <a:cxnLst/>
              <a:rect l="l" t="t" r="r" b="b"/>
              <a:pathLst>
                <a:path w="3426874" h="1937646">
                  <a:moveTo>
                    <a:pt x="0" y="0"/>
                  </a:moveTo>
                  <a:lnTo>
                    <a:pt x="3426874" y="0"/>
                  </a:lnTo>
                  <a:lnTo>
                    <a:pt x="3426874" y="1937646"/>
                  </a:lnTo>
                  <a:lnTo>
                    <a:pt x="0" y="1937646"/>
                  </a:lnTo>
                  <a:close/>
                </a:path>
              </a:pathLst>
            </a:custGeom>
            <a:solidFill>
              <a:srgbClr val="000000">
                <a:alpha val="24706"/>
              </a:srgbClr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6964101" y="895350"/>
            <a:ext cx="4391501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F8A21E"/>
                </a:solidFill>
                <a:latin typeface="Garbata Black"/>
              </a:rPr>
              <a:t>Conclusion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899993" y="2709099"/>
            <a:ext cx="14488013" cy="47545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49"/>
              </a:lnSpc>
              <a:spcBef>
                <a:spcPct val="0"/>
              </a:spcBef>
            </a:pPr>
            <a:r>
              <a:rPr lang="en-US" sz="5392" dirty="0">
                <a:solidFill>
                  <a:srgbClr val="FFFFFF"/>
                </a:solidFill>
                <a:latin typeface="Garbata Black"/>
              </a:rPr>
              <a:t>Commanding different actions to compensate for the vehicle's increased speed shows in the Tracker Graph how Newton's Second Law of Motion is supported.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31703" y="-35596"/>
            <a:ext cx="18256297" cy="10322596"/>
            <a:chOff x="0" y="0"/>
            <a:chExt cx="3426874" cy="193764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426874" cy="1937646"/>
            </a:xfrm>
            <a:custGeom>
              <a:avLst/>
              <a:gdLst/>
              <a:ahLst/>
              <a:cxnLst/>
              <a:rect l="l" t="t" r="r" b="b"/>
              <a:pathLst>
                <a:path w="3426874" h="1937646">
                  <a:moveTo>
                    <a:pt x="0" y="0"/>
                  </a:moveTo>
                  <a:lnTo>
                    <a:pt x="3426874" y="0"/>
                  </a:lnTo>
                  <a:lnTo>
                    <a:pt x="3426874" y="1937646"/>
                  </a:lnTo>
                  <a:lnTo>
                    <a:pt x="0" y="1937646"/>
                  </a:lnTo>
                  <a:close/>
                </a:path>
              </a:pathLst>
            </a:custGeom>
            <a:solidFill>
              <a:srgbClr val="000000">
                <a:alpha val="24706"/>
              </a:srgbClr>
            </a:solidFill>
          </p:spPr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3372423" y="1177629"/>
            <a:ext cx="11574857" cy="789614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-81134" y="62310"/>
            <a:ext cx="18340559" cy="10224690"/>
            <a:chOff x="0" y="0"/>
            <a:chExt cx="3442691" cy="191926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442691" cy="1919268"/>
            </a:xfrm>
            <a:custGeom>
              <a:avLst/>
              <a:gdLst/>
              <a:ahLst/>
              <a:cxnLst/>
              <a:rect l="l" t="t" r="r" b="b"/>
              <a:pathLst>
                <a:path w="3442691" h="1919268">
                  <a:moveTo>
                    <a:pt x="0" y="0"/>
                  </a:moveTo>
                  <a:lnTo>
                    <a:pt x="3442691" y="0"/>
                  </a:lnTo>
                  <a:lnTo>
                    <a:pt x="3442691" y="1919268"/>
                  </a:lnTo>
                  <a:lnTo>
                    <a:pt x="0" y="1919268"/>
                  </a:lnTo>
                  <a:close/>
                </a:path>
              </a:pathLst>
            </a:custGeom>
            <a:solidFill>
              <a:srgbClr val="000000">
                <a:alpha val="24706"/>
              </a:srgbClr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 l="5699" r="5699"/>
          <a:stretch>
            <a:fillRect/>
          </a:stretch>
        </p:blipFill>
        <p:spPr>
          <a:xfrm>
            <a:off x="1320860" y="3205666"/>
            <a:ext cx="2872472" cy="2432914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7681982" y="2867121"/>
            <a:ext cx="3110004" cy="311000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4716216" y="3164193"/>
            <a:ext cx="2561129" cy="2561129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rcRect t="5966" b="5966"/>
          <a:stretch>
            <a:fillRect/>
          </a:stretch>
        </p:blipFill>
        <p:spPr>
          <a:xfrm>
            <a:off x="8772100" y="7003735"/>
            <a:ext cx="1783631" cy="1570787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587339" y="7036541"/>
            <a:ext cx="2339515" cy="2339515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rcRect l="40853" r="12200"/>
          <a:stretch>
            <a:fillRect/>
          </a:stretch>
        </p:blipFill>
        <p:spPr>
          <a:xfrm rot="2303493">
            <a:off x="7808653" y="6084923"/>
            <a:ext cx="1343556" cy="2861947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4677100" y="9078595"/>
            <a:ext cx="2563649" cy="5702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66"/>
              </a:lnSpc>
            </a:pPr>
            <a:r>
              <a:rPr lang="en-US" sz="3333">
                <a:solidFill>
                  <a:srgbClr val="D9D9D9"/>
                </a:solidFill>
                <a:latin typeface="Garbata Black"/>
              </a:rPr>
              <a:t>Power Bank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rcRect l="27294" t="18949" r="21190" b="17321"/>
          <a:stretch>
            <a:fillRect/>
          </a:stretch>
        </p:blipFill>
        <p:spPr>
          <a:xfrm rot="2061255">
            <a:off x="15127765" y="6380444"/>
            <a:ext cx="1662320" cy="2817369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-422344" y="0"/>
            <a:ext cx="18710344" cy="2806552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7065221" y="2323725"/>
            <a:ext cx="4527602" cy="10270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71"/>
              </a:lnSpc>
            </a:pPr>
            <a:r>
              <a:rPr lang="en-US" sz="5979">
                <a:solidFill>
                  <a:srgbClr val="D9D9D9"/>
                </a:solidFill>
                <a:latin typeface="Garbata Black"/>
              </a:rPr>
              <a:t>MATERIALS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155752" y="5571905"/>
            <a:ext cx="3202689" cy="5702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66"/>
              </a:lnSpc>
            </a:pPr>
            <a:r>
              <a:rPr lang="en-US" sz="3333">
                <a:solidFill>
                  <a:srgbClr val="D9D9D9"/>
                </a:solidFill>
                <a:latin typeface="Garbata Black"/>
              </a:rPr>
              <a:t>Arduino Board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202798" y="8507848"/>
            <a:ext cx="3352933" cy="16697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52"/>
              </a:lnSpc>
            </a:pPr>
            <a:r>
              <a:rPr lang="en-US" sz="3180">
                <a:solidFill>
                  <a:srgbClr val="D9D9D9"/>
                </a:solidFill>
                <a:latin typeface="Garbata Black"/>
              </a:rPr>
              <a:t>Remote Control </a:t>
            </a:r>
          </a:p>
          <a:p>
            <a:pPr algn="ctr">
              <a:lnSpc>
                <a:spcPts val="4452"/>
              </a:lnSpc>
            </a:pPr>
            <a:r>
              <a:rPr lang="en-US" sz="3180">
                <a:solidFill>
                  <a:srgbClr val="D9D9D9"/>
                </a:solidFill>
                <a:latin typeface="Garbata Black"/>
              </a:rPr>
              <a:t>&amp; </a:t>
            </a:r>
          </a:p>
          <a:p>
            <a:pPr algn="ctr">
              <a:lnSpc>
                <a:spcPts val="4452"/>
              </a:lnSpc>
            </a:pPr>
            <a:r>
              <a:rPr lang="en-US" sz="3180">
                <a:solidFill>
                  <a:srgbClr val="D9D9D9"/>
                </a:solidFill>
                <a:latin typeface="Garbata Black"/>
              </a:rPr>
              <a:t>IR sensor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833494" y="5458058"/>
            <a:ext cx="4484191" cy="589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D9D9D9"/>
                </a:solidFill>
                <a:latin typeface="Garbata Black"/>
              </a:rPr>
              <a:t>Engine Driver Board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4279378" y="5406843"/>
            <a:ext cx="3389537" cy="5702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66"/>
              </a:lnSpc>
            </a:pPr>
            <a:r>
              <a:rPr lang="en-US" sz="3333">
                <a:solidFill>
                  <a:srgbClr val="D9D9D9"/>
                </a:solidFill>
                <a:latin typeface="Garbata Black"/>
              </a:rPr>
              <a:t>Engine  &amp; Wheel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039028" y="9458036"/>
            <a:ext cx="1436138" cy="5702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66"/>
              </a:lnSpc>
            </a:pPr>
            <a:r>
              <a:rPr lang="en-US" sz="3333">
                <a:solidFill>
                  <a:srgbClr val="D9D9D9"/>
                </a:solidFill>
                <a:latin typeface="Garbata Black"/>
              </a:rPr>
              <a:t>Cables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-52559" y="62310"/>
            <a:ext cx="18340559" cy="10322596"/>
            <a:chOff x="0" y="0"/>
            <a:chExt cx="3442691" cy="193764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442691" cy="1937646"/>
            </a:xfrm>
            <a:custGeom>
              <a:avLst/>
              <a:gdLst/>
              <a:ahLst/>
              <a:cxnLst/>
              <a:rect l="l" t="t" r="r" b="b"/>
              <a:pathLst>
                <a:path w="3442691" h="1937646">
                  <a:moveTo>
                    <a:pt x="0" y="0"/>
                  </a:moveTo>
                  <a:lnTo>
                    <a:pt x="3442691" y="0"/>
                  </a:lnTo>
                  <a:lnTo>
                    <a:pt x="3442691" y="1937646"/>
                  </a:lnTo>
                  <a:lnTo>
                    <a:pt x="0" y="1937646"/>
                  </a:lnTo>
                  <a:close/>
                </a:path>
              </a:pathLst>
            </a:custGeom>
            <a:solidFill>
              <a:srgbClr val="000000">
                <a:alpha val="24706"/>
              </a:srgbClr>
            </a:solidFill>
          </p:spPr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325443" y="3880151"/>
            <a:ext cx="7151995" cy="5378149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rcRect t="3953" r="6427"/>
          <a:stretch>
            <a:fillRect/>
          </a:stretch>
        </p:blipFill>
        <p:spPr>
          <a:xfrm>
            <a:off x="9744968" y="3880151"/>
            <a:ext cx="6763884" cy="5378149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6714208" y="2389588"/>
            <a:ext cx="4891286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D9D9D9"/>
                </a:solidFill>
                <a:latin typeface="Garbata Black"/>
              </a:rPr>
              <a:t>PROCEDURE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-422344" y="0"/>
            <a:ext cx="18710344" cy="2806552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771766" y="5349439"/>
            <a:ext cx="4942442" cy="2776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22"/>
              </a:lnSpc>
            </a:pPr>
            <a:r>
              <a:rPr lang="en-US" sz="3944">
                <a:solidFill>
                  <a:srgbClr val="D9D9D9"/>
                </a:solidFill>
                <a:latin typeface="Garbata Black"/>
              </a:rPr>
              <a:t>WE PRINTED THE SKELETON OF THE VEHICLE WITH A 3D PRINTER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31703" y="-35596"/>
            <a:ext cx="18256297" cy="10322596"/>
            <a:chOff x="0" y="0"/>
            <a:chExt cx="3426874" cy="193764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426874" cy="1937646"/>
            </a:xfrm>
            <a:custGeom>
              <a:avLst/>
              <a:gdLst/>
              <a:ahLst/>
              <a:cxnLst/>
              <a:rect l="l" t="t" r="r" b="b"/>
              <a:pathLst>
                <a:path w="3426874" h="1937646">
                  <a:moveTo>
                    <a:pt x="0" y="0"/>
                  </a:moveTo>
                  <a:lnTo>
                    <a:pt x="3426874" y="0"/>
                  </a:lnTo>
                  <a:lnTo>
                    <a:pt x="3426874" y="1937646"/>
                  </a:lnTo>
                  <a:lnTo>
                    <a:pt x="0" y="1937646"/>
                  </a:lnTo>
                  <a:close/>
                </a:path>
              </a:pathLst>
            </a:custGeom>
            <a:solidFill>
              <a:srgbClr val="000000">
                <a:alpha val="24706"/>
              </a:srgbClr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2115715" y="3600450"/>
            <a:ext cx="7044136" cy="5657850"/>
            <a:chOff x="0" y="0"/>
            <a:chExt cx="6350000" cy="510032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5100320"/>
            </a:xfrm>
            <a:custGeom>
              <a:avLst/>
              <a:gdLst/>
              <a:ahLst/>
              <a:cxnLst/>
              <a:rect l="l" t="t" r="r" b="b"/>
              <a:pathLst>
                <a:path w="6350000" h="5100320">
                  <a:moveTo>
                    <a:pt x="496570" y="0"/>
                  </a:moveTo>
                  <a:lnTo>
                    <a:pt x="496570" y="5100320"/>
                  </a:lnTo>
                  <a:lnTo>
                    <a:pt x="4603750" y="5100320"/>
                  </a:lnTo>
                  <a:lnTo>
                    <a:pt x="4603750" y="0"/>
                  </a:lnTo>
                  <a:cubicBezTo>
                    <a:pt x="4603750" y="0"/>
                    <a:pt x="496570" y="0"/>
                    <a:pt x="496570" y="0"/>
                  </a:cubicBezTo>
                  <a:close/>
                  <a:moveTo>
                    <a:pt x="5100320" y="2551430"/>
                  </a:moveTo>
                  <a:lnTo>
                    <a:pt x="5100320" y="496570"/>
                  </a:lnTo>
                  <a:cubicBezTo>
                    <a:pt x="5100320" y="222250"/>
                    <a:pt x="4878070" y="0"/>
                    <a:pt x="4603750" y="0"/>
                  </a:cubicBezTo>
                  <a:lnTo>
                    <a:pt x="4603750" y="5100320"/>
                  </a:lnTo>
                  <a:cubicBezTo>
                    <a:pt x="4878070" y="5100320"/>
                    <a:pt x="5100320" y="4878070"/>
                    <a:pt x="5100320" y="4603750"/>
                  </a:cubicBezTo>
                  <a:lnTo>
                    <a:pt x="5100320" y="3023870"/>
                  </a:lnTo>
                  <a:cubicBezTo>
                    <a:pt x="5608320" y="3039110"/>
                    <a:pt x="6112510" y="3014980"/>
                    <a:pt x="6350000" y="3058160"/>
                  </a:cubicBezTo>
                  <a:cubicBezTo>
                    <a:pt x="5946140" y="2871470"/>
                    <a:pt x="5511800" y="2735580"/>
                    <a:pt x="5100320" y="2551430"/>
                  </a:cubicBezTo>
                  <a:close/>
                  <a:moveTo>
                    <a:pt x="0" y="496570"/>
                  </a:moveTo>
                  <a:lnTo>
                    <a:pt x="0" y="4603750"/>
                  </a:lnTo>
                  <a:cubicBezTo>
                    <a:pt x="0" y="4878070"/>
                    <a:pt x="222250" y="5100320"/>
                    <a:pt x="496570" y="5100320"/>
                  </a:cubicBezTo>
                  <a:lnTo>
                    <a:pt x="496570" y="0"/>
                  </a:lnTo>
                  <a:cubicBezTo>
                    <a:pt x="222250" y="0"/>
                    <a:pt x="0" y="222250"/>
                    <a:pt x="0" y="496570"/>
                  </a:cubicBezTo>
                  <a:close/>
                </a:path>
              </a:pathLst>
            </a:custGeom>
            <a:solidFill>
              <a:srgbClr val="008037"/>
            </a:solidFill>
          </p:spPr>
        </p:sp>
      </p:grpSp>
      <p:sp>
        <p:nvSpPr>
          <p:cNvPr id="8" name="AutoShape 8"/>
          <p:cNvSpPr/>
          <p:nvPr/>
        </p:nvSpPr>
        <p:spPr>
          <a:xfrm rot="-5400000">
            <a:off x="5134952" y="6346422"/>
            <a:ext cx="8286315" cy="0"/>
          </a:xfrm>
          <a:prstGeom prst="line">
            <a:avLst/>
          </a:prstGeom>
          <a:ln w="47625" cap="flat">
            <a:solidFill>
              <a:srgbClr val="FFFFFF"/>
            </a:solidFill>
            <a:prstDash val="sysDash"/>
            <a:headEnd type="none" w="sm" len="sm"/>
            <a:tailEnd type="none" w="sm" len="sm"/>
          </a:ln>
        </p:spPr>
      </p:sp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-422344" y="0"/>
            <a:ext cx="18710344" cy="2806552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9254297" y="2558165"/>
            <a:ext cx="9033703" cy="7728835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2115715" y="3917869"/>
            <a:ext cx="5785319" cy="53404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62"/>
              </a:lnSpc>
            </a:pPr>
            <a:r>
              <a:rPr lang="en-US" sz="6044">
                <a:solidFill>
                  <a:srgbClr val="D9D9D9"/>
                </a:solidFill>
                <a:latin typeface="Garbata Black"/>
              </a:rPr>
              <a:t>Arduino Board Diagram</a:t>
            </a:r>
          </a:p>
          <a:p>
            <a:pPr algn="ctr">
              <a:lnSpc>
                <a:spcPts val="8462"/>
              </a:lnSpc>
            </a:pPr>
            <a:r>
              <a:rPr lang="en-US" sz="6044">
                <a:solidFill>
                  <a:srgbClr val="D9D9D9"/>
                </a:solidFill>
                <a:latin typeface="Garbata Black"/>
              </a:rPr>
              <a:t> Showing The Connections.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31703" y="0"/>
            <a:ext cx="17440654" cy="10287000"/>
            <a:chOff x="0" y="0"/>
            <a:chExt cx="3273770" cy="193096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273770" cy="1930964"/>
            </a:xfrm>
            <a:custGeom>
              <a:avLst/>
              <a:gdLst/>
              <a:ahLst/>
              <a:cxnLst/>
              <a:rect l="l" t="t" r="r" b="b"/>
              <a:pathLst>
                <a:path w="3273770" h="1930964">
                  <a:moveTo>
                    <a:pt x="0" y="0"/>
                  </a:moveTo>
                  <a:lnTo>
                    <a:pt x="3273770" y="0"/>
                  </a:lnTo>
                  <a:lnTo>
                    <a:pt x="3273770" y="1930964"/>
                  </a:lnTo>
                  <a:lnTo>
                    <a:pt x="0" y="1930964"/>
                  </a:lnTo>
                  <a:close/>
                </a:path>
              </a:pathLst>
            </a:custGeom>
            <a:solidFill>
              <a:srgbClr val="000000">
                <a:alpha val="9804"/>
              </a:srgbClr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-422344" y="0"/>
            <a:ext cx="18710344" cy="2806552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rcRect r="6794"/>
          <a:stretch>
            <a:fillRect/>
          </a:stretch>
        </p:blipFill>
        <p:spPr>
          <a:xfrm>
            <a:off x="8932828" y="2640094"/>
            <a:ext cx="5520055" cy="7480448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3412773" y="2640094"/>
            <a:ext cx="5520055" cy="748044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4703118" y="1028700"/>
            <a:ext cx="18256297" cy="10322596"/>
            <a:chOff x="0" y="0"/>
            <a:chExt cx="3426874" cy="193764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426874" cy="1937646"/>
            </a:xfrm>
            <a:custGeom>
              <a:avLst/>
              <a:gdLst/>
              <a:ahLst/>
              <a:cxnLst/>
              <a:rect l="l" t="t" r="r" b="b"/>
              <a:pathLst>
                <a:path w="3426874" h="1937646">
                  <a:moveTo>
                    <a:pt x="0" y="0"/>
                  </a:moveTo>
                  <a:lnTo>
                    <a:pt x="3426874" y="0"/>
                  </a:lnTo>
                  <a:lnTo>
                    <a:pt x="3426874" y="1937646"/>
                  </a:lnTo>
                  <a:lnTo>
                    <a:pt x="0" y="1937646"/>
                  </a:lnTo>
                  <a:close/>
                </a:path>
              </a:pathLst>
            </a:custGeom>
            <a:solidFill>
              <a:srgbClr val="000000">
                <a:alpha val="24706"/>
              </a:srgbClr>
            </a:solidFill>
          </p:spPr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-422344" y="0"/>
            <a:ext cx="18710344" cy="2806552"/>
          </a:xfrm>
          <a:prstGeom prst="rect">
            <a:avLst/>
          </a:prstGeom>
        </p:spPr>
      </p:pic>
      <p:pic>
        <p:nvPicPr>
          <p:cNvPr id="15" name="WhatsApp Video 2022-04-23 at 13.50.55">
            <a:hlinkClick r:id="" action="ppaction://media"/>
            <a:extLst>
              <a:ext uri="{FF2B5EF4-FFF2-40B4-BE49-F238E27FC236}">
                <a16:creationId xmlns:a16="http://schemas.microsoft.com/office/drawing/2014/main" id="{2D97CD7A-50B6-4DFE-8579-233D29D288BE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748" end="1118"/>
                </p14:media>
              </p:ext>
            </p:extLst>
          </p:nvPr>
        </p:nvPicPr>
        <p:blipFill rotWithShape="1">
          <a:blip r:embed="rId7"/>
          <a:srcRect t="9" b="48033"/>
          <a:stretch>
            <a:fillRect/>
          </a:stretch>
        </p:blipFill>
        <p:spPr>
          <a:xfrm>
            <a:off x="375410" y="3683847"/>
            <a:ext cx="17537180" cy="501230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74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0" y="0"/>
            <a:ext cx="18288000" cy="10322596"/>
            <a:chOff x="0" y="0"/>
            <a:chExt cx="3432825" cy="193764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432825" cy="1937646"/>
            </a:xfrm>
            <a:custGeom>
              <a:avLst/>
              <a:gdLst/>
              <a:ahLst/>
              <a:cxnLst/>
              <a:rect l="l" t="t" r="r" b="b"/>
              <a:pathLst>
                <a:path w="3432825" h="1937646">
                  <a:moveTo>
                    <a:pt x="0" y="0"/>
                  </a:moveTo>
                  <a:lnTo>
                    <a:pt x="3432825" y="0"/>
                  </a:lnTo>
                  <a:lnTo>
                    <a:pt x="3432825" y="1937646"/>
                  </a:lnTo>
                  <a:lnTo>
                    <a:pt x="0" y="1937646"/>
                  </a:lnTo>
                  <a:close/>
                </a:path>
              </a:pathLst>
            </a:custGeom>
            <a:solidFill>
              <a:srgbClr val="000000">
                <a:alpha val="24706"/>
              </a:srgbClr>
            </a:solidFill>
          </p:spPr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-422344" y="0"/>
            <a:ext cx="18710344" cy="2806552"/>
          </a:xfrm>
          <a:prstGeom prst="rect">
            <a:avLst/>
          </a:prstGeom>
        </p:spPr>
      </p:pic>
      <p:pic>
        <p:nvPicPr>
          <p:cNvPr id="9" name="WhatsApp Video 2022-04-23 at 13.50.49">
            <a:hlinkClick r:id="" action="ppaction://media"/>
            <a:extLst>
              <a:ext uri="{FF2B5EF4-FFF2-40B4-BE49-F238E27FC236}">
                <a16:creationId xmlns:a16="http://schemas.microsoft.com/office/drawing/2014/main" id="{F9066DB5-4DCF-4387-98BB-AFC0761F27CF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714" end="1166.6666"/>
                </p14:media>
              </p:ext>
            </p:extLst>
          </p:nvPr>
        </p:nvPicPr>
        <p:blipFill rotWithShape="1">
          <a:blip r:embed="rId7"/>
          <a:srcRect l="-4884" t="-3" r="4884" b="43094"/>
          <a:stretch/>
        </p:blipFill>
        <p:spPr>
          <a:xfrm>
            <a:off x="120111" y="3619500"/>
            <a:ext cx="17253489" cy="5400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7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 mute="1">
                <p:cTn id="12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-211172" y="-266178"/>
            <a:ext cx="18710344" cy="2806552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rcRect b="40570"/>
          <a:stretch>
            <a:fillRect/>
          </a:stretch>
        </p:blipFill>
        <p:spPr>
          <a:xfrm>
            <a:off x="9144000" y="2823419"/>
            <a:ext cx="6859059" cy="2320081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rcRect b="33733"/>
          <a:stretch>
            <a:fillRect/>
          </a:stretch>
        </p:blipFill>
        <p:spPr>
          <a:xfrm>
            <a:off x="9144000" y="6673625"/>
            <a:ext cx="6859059" cy="2584675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/>
          <a:srcRect b="38031"/>
          <a:stretch>
            <a:fillRect/>
          </a:stretch>
        </p:blipFill>
        <p:spPr>
          <a:xfrm>
            <a:off x="1028700" y="4592294"/>
            <a:ext cx="6859059" cy="242092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 t="86" b="86"/>
          <a:stretch>
            <a:fillRect/>
          </a:stretch>
        </p:blipFill>
        <p:spPr>
          <a:xfrm>
            <a:off x="-211172" y="0"/>
            <a:ext cx="18288000" cy="10269167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248732" y="245545"/>
            <a:ext cx="18256297" cy="10322596"/>
            <a:chOff x="0" y="0"/>
            <a:chExt cx="3426874" cy="193764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426874" cy="1937646"/>
            </a:xfrm>
            <a:custGeom>
              <a:avLst/>
              <a:gdLst/>
              <a:ahLst/>
              <a:cxnLst/>
              <a:rect l="l" t="t" r="r" b="b"/>
              <a:pathLst>
                <a:path w="3426874" h="1937646">
                  <a:moveTo>
                    <a:pt x="0" y="0"/>
                  </a:moveTo>
                  <a:lnTo>
                    <a:pt x="3426874" y="0"/>
                  </a:lnTo>
                  <a:lnTo>
                    <a:pt x="3426874" y="1937646"/>
                  </a:lnTo>
                  <a:lnTo>
                    <a:pt x="0" y="1937646"/>
                  </a:lnTo>
                  <a:close/>
                </a:path>
              </a:pathLst>
            </a:custGeom>
            <a:solidFill>
              <a:srgbClr val="000000">
                <a:alpha val="24706"/>
              </a:srgbClr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rcRect l="15316" t="86" b="86"/>
          <a:stretch>
            <a:fillRect/>
          </a:stretch>
        </p:blipFill>
        <p:spPr>
          <a:xfrm>
            <a:off x="0" y="0"/>
            <a:ext cx="15567357" cy="10322596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-422344" y="0"/>
            <a:ext cx="18710344" cy="2806552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rcRect l="23281" t="28671" r="25820" b="30779"/>
          <a:stretch>
            <a:fillRect/>
          </a:stretch>
        </p:blipFill>
        <p:spPr>
          <a:xfrm>
            <a:off x="3418567" y="2806552"/>
            <a:ext cx="4365112" cy="3477543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rcRect t="5832" b="5832"/>
          <a:stretch>
            <a:fillRect/>
          </a:stretch>
        </p:blipFill>
        <p:spPr>
          <a:xfrm>
            <a:off x="3418567" y="6685547"/>
            <a:ext cx="4365112" cy="3238951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9054021" y="3873318"/>
            <a:ext cx="4645720" cy="1533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FFFFFF"/>
                </a:solidFill>
                <a:latin typeface="Open Sans Extra Bold"/>
              </a:rPr>
              <a:t>= 554.5g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015217" y="7457297"/>
            <a:ext cx="4723329" cy="1533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FFFFFF"/>
                </a:solidFill>
                <a:latin typeface="Open Sans Extra Bold"/>
              </a:rPr>
              <a:t>= 1.20 m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842</Words>
  <Application>Microsoft Office PowerPoint</Application>
  <PresentationFormat>Özel</PresentationFormat>
  <Paragraphs>228</Paragraphs>
  <Slides>14</Slides>
  <Notes>14</Notes>
  <HiddenSlides>0</HiddenSlides>
  <MMClips>2</MMClips>
  <ScaleCrop>false</ScaleCrop>
  <HeadingPairs>
    <vt:vector size="6" baseType="variant">
      <vt:variant>
        <vt:lpstr>Kullanılan Yazı Tipleri</vt:lpstr>
      </vt:variant>
      <vt:variant>
        <vt:i4>6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14</vt:i4>
      </vt:variant>
    </vt:vector>
  </HeadingPairs>
  <TitlesOfParts>
    <vt:vector size="21" baseType="lpstr">
      <vt:lpstr>Calibri</vt:lpstr>
      <vt:lpstr>Open Sans Extra Bold</vt:lpstr>
      <vt:lpstr>Arial</vt:lpstr>
      <vt:lpstr>Arimo</vt:lpstr>
      <vt:lpstr>Garbata Black</vt:lpstr>
      <vt:lpstr>Decalotype Black</vt:lpstr>
      <vt:lpstr>Office Theme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GEAR ARDUINO CAR</dc:title>
  <dc:creator>Win10</dc:creator>
  <cp:lastModifiedBy>yakupakcil615@gmail.com</cp:lastModifiedBy>
  <cp:revision>3</cp:revision>
  <dcterms:created xsi:type="dcterms:W3CDTF">2006-08-16T00:00:00Z</dcterms:created>
  <dcterms:modified xsi:type="dcterms:W3CDTF">2022-04-25T18:45:06Z</dcterms:modified>
  <dc:identifier>DAE6mdACLjQ</dc:identifier>
</cp:coreProperties>
</file>